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88" r:id="rId4"/>
    <p:sldId id="277" r:id="rId5"/>
    <p:sldId id="278" r:id="rId6"/>
    <p:sldId id="276" r:id="rId7"/>
    <p:sldId id="279" r:id="rId8"/>
    <p:sldId id="280" r:id="rId9"/>
    <p:sldId id="287" r:id="rId10"/>
    <p:sldId id="282" r:id="rId11"/>
    <p:sldId id="281" r:id="rId12"/>
    <p:sldId id="283" r:id="rId13"/>
    <p:sldId id="257" r:id="rId14"/>
    <p:sldId id="258" r:id="rId15"/>
    <p:sldId id="261" r:id="rId16"/>
    <p:sldId id="262" r:id="rId17"/>
    <p:sldId id="266" r:id="rId18"/>
    <p:sldId id="264" r:id="rId19"/>
    <p:sldId id="267" r:id="rId20"/>
    <p:sldId id="270" r:id="rId21"/>
    <p:sldId id="268" r:id="rId22"/>
    <p:sldId id="269" r:id="rId23"/>
    <p:sldId id="263" r:id="rId24"/>
    <p:sldId id="265" r:id="rId25"/>
    <p:sldId id="271" r:id="rId26"/>
    <p:sldId id="259" r:id="rId27"/>
    <p:sldId id="274" r:id="rId28"/>
    <p:sldId id="260" r:id="rId29"/>
    <p:sldId id="284" r:id="rId30"/>
    <p:sldId id="285" r:id="rId31"/>
    <p:sldId id="286" r:id="rId32"/>
    <p:sldId id="272" r:id="rId33"/>
    <p:sldId id="27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6CC9-CA7B-4CBD-A781-ACC9C740405C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7DE-A56A-4882-A606-F4CF8E08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6CC9-CA7B-4CBD-A781-ACC9C740405C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7DE-A56A-4882-A606-F4CF8E08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6CC9-CA7B-4CBD-A781-ACC9C740405C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7DE-A56A-4882-A606-F4CF8E08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6CC9-CA7B-4CBD-A781-ACC9C740405C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7DE-A56A-4882-A606-F4CF8E08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6CC9-CA7B-4CBD-A781-ACC9C740405C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7DE-A56A-4882-A606-F4CF8E08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6CC9-CA7B-4CBD-A781-ACC9C740405C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7DE-A56A-4882-A606-F4CF8E08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6CC9-CA7B-4CBD-A781-ACC9C740405C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7DE-A56A-4882-A606-F4CF8E08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6CC9-CA7B-4CBD-A781-ACC9C740405C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7DE-A56A-4882-A606-F4CF8E08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6CC9-CA7B-4CBD-A781-ACC9C740405C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7DE-A56A-4882-A606-F4CF8E08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6CC9-CA7B-4CBD-A781-ACC9C740405C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7DE-A56A-4882-A606-F4CF8E0834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6CC9-CA7B-4CBD-A781-ACC9C740405C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477DE-A56A-4882-A606-F4CF8E08345B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926CC9-CA7B-4CBD-A781-ACC9C740405C}" type="datetimeFigureOut">
              <a:rPr lang="en-US" smtClean="0"/>
              <a:t>4/15/2014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0477DE-A56A-4882-A606-F4CF8E0834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3oGymnSJ4E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://www.google.com/url?sa=i&amp;rct=j&amp;q=deciduous+forest+ecosystem&amp;source=images&amp;cd=&amp;cad=rja&amp;uact=8&amp;docid=wcvN5Gp0VZQyzM&amp;tbnid=ee0szjLl6iGM5M:&amp;ved=0CAUQjRw&amp;url=http://rmsbiomes7.wikispaces.com/Deciduous%2BForest&amp;ei=nyc0U4HVK6aysQS52YHABQ&amp;bvm=bv.63808443,d.dmQ&amp;psig=AFQjCNH-r3UxOuHPqrPiJVWYXzhBv-sIRg&amp;ust=1396013105672903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png"/><Relationship Id="rId7" Type="http://schemas.openxmlformats.org/officeDocument/2006/relationships/hyperlink" Target="http://www.google.com/url?sa=i&amp;rct=j&amp;q=deciduous%20tree&amp;source=images&amp;cd=&amp;cad=rja&amp;uact=8&amp;docid=hbTuuyLti3XDlM&amp;tbnid=60VhhSe-gDMsTM:&amp;ved=0CAUQjRw&amp;url=http://www.terragalleria.com/parks/np-image.hosp38290.html&amp;ei=hyo0U5vsA-vgsASG9ICgDw&amp;bvm=bv.63808443,d.dmQ&amp;psig=AFQjCNFe_NhTmwKcumj3TSuJW7xHx7ZH_w&amp;ust=1396014073258547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5q8hzF9VVE" TargetMode="External"/><Relationship Id="rId2" Type="http://schemas.openxmlformats.org/officeDocument/2006/relationships/hyperlink" Target="https://www.youtube.com/watch?v=1-HwPR_4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orest%20density&amp;source=images&amp;cd=&amp;cad=rja&amp;uact=8&amp;docid=mdpq82GNRzjUnM&amp;tbnid=-aYl6LbVRHkv4M:&amp;ved=0CAUQjRw&amp;url=http://ian.umces.edu/imagelibrary/displayimage-119-7998.html&amp;ei=pE80U8PXK4rfsATX2oGgBg&amp;bvm=bv.63808443,d.dmQ&amp;psig=AFQjCNH81ForaU_nPwLm4iJsO6nPNsxmrg&amp;ust=1396023581325769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l-do-HGuIk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3SY1Evgjhn8" TargetMode="External"/><Relationship Id="rId4" Type="http://schemas.openxmlformats.org/officeDocument/2006/relationships/hyperlink" Target="https://www.youtube.com/watch?v=YPJYPo2qh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volcano+land&amp;source=images&amp;cd=&amp;cad=rja&amp;uact=8&amp;docid=BBACE3b-qiDb3M&amp;tbnid=GcNI-sQJBr-SjM:&amp;ved=0CAUQjRw&amp;url=https%3A%2F%2Fwww.marietta.edu%2F~biol%2Fbiomes%2Fsuccession.htm&amp;ei=xIdNU-y3A-fMsATCrYDwBg&amp;bvm=bv.64764171,d.b2U&amp;psig=AFQjCNG7Dcc6Usd3HywoYFF1TFyu18wMwg&amp;ust=139767625092570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zImo8kSXiU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NKGS4bj7cc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ecXupPpE9o" TargetMode="External"/><Relationship Id="rId2" Type="http://schemas.openxmlformats.org/officeDocument/2006/relationships/hyperlink" Target="https://www.youtube.com/watch?v=Odc7PEfit4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forest+fire&amp;source=images&amp;cd=&amp;cad=rja&amp;uact=8&amp;docid=9PuUMwISCidp_M&amp;tbnid=1kFPhI64Kbo_xM:&amp;ved=0CAUQjRw&amp;url=http%3A%2F%2Fwww.smithsonianmag.com%2Fsmart-news%2Fwestern-us-forest-fires-could-double-within-40-years-77609897%2F&amp;ei=iYhNU9ydFeqwsQSGq4DIDw&amp;bvm=bv.64764171,d.b2I&amp;psig=AFQjCNE9TC8ndJ9ciygXaysUaxM3LPTdxg&amp;ust=139767654531849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276600"/>
            <a:ext cx="7175351" cy="2402767"/>
          </a:xfrm>
        </p:spPr>
        <p:txBody>
          <a:bodyPr/>
          <a:lstStyle/>
          <a:p>
            <a:pPr algn="ctr"/>
            <a:r>
              <a:rPr lang="en-US" sz="8000" dirty="0" smtClean="0"/>
              <a:t>Ecology</a:t>
            </a:r>
            <a:br>
              <a:rPr lang="en-US" sz="8000" dirty="0" smtClean="0"/>
            </a:br>
            <a:r>
              <a:rPr lang="en-US" sz="8000" dirty="0"/>
              <a:t/>
            </a:r>
            <a:br>
              <a:rPr lang="en-US" sz="8000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study of how organisms interact with their environment.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3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0"/>
            <a:ext cx="7125113" cy="924475"/>
          </a:xfrm>
        </p:spPr>
        <p:txBody>
          <a:bodyPr/>
          <a:lstStyle/>
          <a:p>
            <a:pPr algn="ctr"/>
            <a:r>
              <a:rPr lang="en-US" sz="4000" dirty="0" smtClean="0"/>
              <a:t>Pennsylvania Forests</a:t>
            </a:r>
            <a:endParaRPr lang="en-US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42151"/>
            <a:ext cx="6104609" cy="37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03564"/>
            <a:ext cx="79023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60% of Pennsylvania is forested</a:t>
            </a:r>
          </a:p>
          <a:p>
            <a:r>
              <a:rPr lang="en-US" sz="2400" dirty="0" smtClean="0"/>
              <a:t>Less than 15% of Montgomery county is forested</a:t>
            </a:r>
          </a:p>
          <a:p>
            <a:r>
              <a:rPr lang="en-US" sz="2400" dirty="0" smtClean="0"/>
              <a:t>Most common tree is the Red Maple</a:t>
            </a:r>
          </a:p>
          <a:p>
            <a:r>
              <a:rPr lang="en-US" sz="2400" dirty="0" smtClean="0"/>
              <a:t>Most valuable tree is the Cherry</a:t>
            </a:r>
          </a:p>
          <a:p>
            <a:endParaRPr 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5134"/>
            <a:ext cx="2000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6" y="4543425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66641"/>
            <a:ext cx="23907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48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304800"/>
            <a:ext cx="8549122" cy="924475"/>
          </a:xfrm>
        </p:spPr>
        <p:txBody>
          <a:bodyPr/>
          <a:lstStyle/>
          <a:p>
            <a:r>
              <a:rPr lang="en-US" dirty="0" smtClean="0"/>
              <a:t>Pennsylvania Habitats </a:t>
            </a:r>
            <a:r>
              <a:rPr lang="en-US" sz="2400" dirty="0" smtClean="0"/>
              <a:t>are places that provides living things with food , water, shelter and space. 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809999" cy="254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4303550"/>
            <a:ext cx="3782291" cy="246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4445"/>
            <a:ext cx="3582266" cy="245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0800" y="353616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Forests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3492972"/>
            <a:ext cx="1333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Fields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223" y="6283749"/>
            <a:ext cx="2707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Streams and Rivers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303550"/>
            <a:ext cx="47404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Riparian buffer is the edge </a:t>
            </a:r>
          </a:p>
          <a:p>
            <a:r>
              <a:rPr lang="en-US" sz="2400" dirty="0" smtClean="0"/>
              <a:t>of a water way lined with </a:t>
            </a:r>
          </a:p>
          <a:p>
            <a:r>
              <a:rPr lang="en-US" sz="2400" dirty="0" smtClean="0"/>
              <a:t>vegetation. Their roots help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to reduce soil erosion and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they also help to absorb </a:t>
            </a:r>
          </a:p>
          <a:p>
            <a:r>
              <a:rPr lang="en-US" sz="2400" dirty="0" smtClean="0"/>
              <a:t>   pollutants.</a:t>
            </a:r>
            <a:endParaRPr lang="en-US" sz="2400" dirty="0"/>
          </a:p>
        </p:txBody>
      </p:sp>
      <p:sp>
        <p:nvSpPr>
          <p:cNvPr id="9" name="Left Arrow 8"/>
          <p:cNvSpPr/>
          <p:nvPr/>
        </p:nvSpPr>
        <p:spPr>
          <a:xfrm>
            <a:off x="3543299" y="5027644"/>
            <a:ext cx="1143000" cy="17203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83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13187"/>
            <a:ext cx="3481118" cy="26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109" y="1143000"/>
            <a:ext cx="359092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21807"/>
            <a:ext cx="6868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Pennsylvania Habitats continued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0891" y="1447800"/>
            <a:ext cx="490724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Wetlands </a:t>
            </a:r>
            <a:r>
              <a:rPr lang="en-US" dirty="0" smtClean="0"/>
              <a:t>– areas that are </a:t>
            </a:r>
            <a:r>
              <a:rPr lang="en-US" dirty="0" err="1" smtClean="0"/>
              <a:t>regulary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overed with water. </a:t>
            </a:r>
          </a:p>
          <a:p>
            <a:endParaRPr lang="en-US" dirty="0" smtClean="0"/>
          </a:p>
          <a:p>
            <a:r>
              <a:rPr lang="en-US" dirty="0" smtClean="0"/>
              <a:t>They are important in reducing soil </a:t>
            </a:r>
          </a:p>
          <a:p>
            <a:r>
              <a:rPr lang="en-US" dirty="0" smtClean="0"/>
              <a:t>erosion and also trap pollutants in their</a:t>
            </a:r>
          </a:p>
          <a:p>
            <a:r>
              <a:rPr lang="en-US" dirty="0" smtClean="0"/>
              <a:t>Sediment.</a:t>
            </a:r>
          </a:p>
          <a:p>
            <a:endParaRPr lang="en-US" dirty="0"/>
          </a:p>
          <a:p>
            <a:r>
              <a:rPr lang="en-US" dirty="0" smtClean="0"/>
              <a:t>Home to many different migratory birds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20201" y="4572000"/>
            <a:ext cx="422314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Pond</a:t>
            </a:r>
            <a:r>
              <a:rPr lang="en-US" dirty="0" smtClean="0"/>
              <a:t> - is a small area of shallow </a:t>
            </a:r>
          </a:p>
          <a:p>
            <a:r>
              <a:rPr lang="en-US" dirty="0" smtClean="0"/>
              <a:t>open water</a:t>
            </a:r>
          </a:p>
          <a:p>
            <a:endParaRPr lang="en-US" dirty="0"/>
          </a:p>
          <a:p>
            <a:r>
              <a:rPr lang="en-US" dirty="0" smtClean="0"/>
              <a:t>Home to migratory birds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706582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www.youtube.com/watch?v=3oGymnSJ4Ek</a:t>
            </a:r>
            <a:r>
              <a:rPr lang="en-US" dirty="0" smtClean="0"/>
              <a:t>   Bill Nye video on wetlands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30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64" y="1860481"/>
            <a:ext cx="7125112" cy="40514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Food</a:t>
            </a:r>
          </a:p>
          <a:p>
            <a:r>
              <a:rPr lang="en-US" sz="3600" dirty="0" smtClean="0"/>
              <a:t>Water</a:t>
            </a:r>
          </a:p>
          <a:p>
            <a:r>
              <a:rPr lang="en-US" sz="3600" dirty="0" smtClean="0"/>
              <a:t>Shelter</a:t>
            </a:r>
          </a:p>
          <a:p>
            <a:r>
              <a:rPr lang="en-US" sz="3600" dirty="0" smtClean="0"/>
              <a:t>Mates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076876"/>
          </a:xfrm>
        </p:spPr>
        <p:txBody>
          <a:bodyPr/>
          <a:lstStyle/>
          <a:p>
            <a:r>
              <a:rPr lang="en-US" sz="4000" dirty="0" smtClean="0"/>
              <a:t>What needs are met by an organism’s habitat?</a:t>
            </a:r>
            <a:endParaRPr lang="en-US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95055"/>
            <a:ext cx="286870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06" y="2514600"/>
            <a:ext cx="2772168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7787">
            <a:off x="3051009" y="4241159"/>
            <a:ext cx="2735899" cy="19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06" y="4625719"/>
            <a:ext cx="2772168" cy="208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753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330" y="-1447800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List the abiotic and biotic factors in these pictures.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4803692" cy="359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81052"/>
            <a:ext cx="4189372" cy="314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www.saburchill.com/images04/02090700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64" y="1437115"/>
            <a:ext cx="3316854" cy="496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378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6430240" cy="1562100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rganism – one individual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55681"/>
            <a:ext cx="369779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353" y="228600"/>
            <a:ext cx="26193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57583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047021"/>
            <a:ext cx="2286000" cy="152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27414"/>
            <a:ext cx="2018071" cy="190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199" y="1348724"/>
            <a:ext cx="5730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Population – one species living in a certain area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3024421"/>
            <a:ext cx="5029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Community – all living species in a certain area</a:t>
            </a:r>
            <a:endParaRPr lang="en-US" sz="3200" dirty="0">
              <a:latin typeface="+mj-lt"/>
            </a:endParaRPr>
          </a:p>
        </p:txBody>
      </p:sp>
      <p:pic>
        <p:nvPicPr>
          <p:cNvPr id="6154" name="Picture 10" descr="http://www.terragalleria.com/images/np-hardwoods/hosp38290.jpe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50" y="4917869"/>
            <a:ext cx="2637692" cy="18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7125113" cy="924475"/>
          </a:xfrm>
        </p:spPr>
        <p:txBody>
          <a:bodyPr/>
          <a:lstStyle/>
          <a:p>
            <a:r>
              <a:rPr lang="en-US" dirty="0" smtClean="0"/>
              <a:t>Ecosystem – all the living and nonliving things that interact in the deciduous forest.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544984" cy="436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70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62683"/>
            <a:ext cx="7125113" cy="924475"/>
          </a:xfrm>
        </p:spPr>
        <p:txBody>
          <a:bodyPr/>
          <a:lstStyle/>
          <a:p>
            <a:pPr algn="ctr"/>
            <a:r>
              <a:rPr lang="en-US" sz="4000" dirty="0" smtClean="0"/>
              <a:t>Studying Populations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19200"/>
            <a:ext cx="731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Direct Observation </a:t>
            </a:r>
            <a:r>
              <a:rPr lang="en-US" dirty="0" smtClean="0"/>
              <a:t>– </a:t>
            </a:r>
            <a:r>
              <a:rPr lang="en-US" sz="2800" dirty="0" smtClean="0"/>
              <a:t>counting all of the members of a population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3200" dirty="0" smtClean="0"/>
              <a:t>Indirect Observation </a:t>
            </a:r>
            <a:r>
              <a:rPr lang="en-US" sz="2800" dirty="0" smtClean="0"/>
              <a:t>– </a:t>
            </a:r>
          </a:p>
          <a:p>
            <a:r>
              <a:rPr lang="en-US" sz="2800" dirty="0" smtClean="0"/>
              <a:t>observing signs  of organisms 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28800"/>
            <a:ext cx="29925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4562307"/>
            <a:ext cx="2964700" cy="199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91258"/>
            <a:ext cx="2971800" cy="197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55" y="4562307"/>
            <a:ext cx="2904089" cy="193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5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87" y="375962"/>
            <a:ext cx="7125113" cy="924475"/>
          </a:xfrm>
        </p:spPr>
        <p:txBody>
          <a:bodyPr/>
          <a:lstStyle/>
          <a:p>
            <a:r>
              <a:rPr lang="en-US" sz="4400" dirty="0" smtClean="0"/>
              <a:t>Studying Populations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04799" y="1676400"/>
            <a:ext cx="85710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Sampling</a:t>
            </a:r>
            <a:r>
              <a:rPr lang="en-US" sz="2400" dirty="0" smtClean="0"/>
              <a:t> – if populations are very </a:t>
            </a:r>
          </a:p>
          <a:p>
            <a:r>
              <a:rPr lang="en-US" sz="2400" dirty="0" smtClean="0"/>
              <a:t>large or spread over a wide area and </a:t>
            </a:r>
          </a:p>
          <a:p>
            <a:r>
              <a:rPr lang="en-US" sz="2400" dirty="0" smtClean="0"/>
              <a:t>estimate is made</a:t>
            </a:r>
          </a:p>
          <a:p>
            <a:r>
              <a:rPr lang="en-US" sz="2400" dirty="0" smtClean="0"/>
              <a:t>Ex. To estimate the hemlock </a:t>
            </a:r>
          </a:p>
          <a:p>
            <a:r>
              <a:rPr lang="en-US" sz="2400" dirty="0" smtClean="0"/>
              <a:t>(PA State Tree) population in </a:t>
            </a:r>
          </a:p>
          <a:p>
            <a:r>
              <a:rPr lang="en-US" sz="2400" dirty="0" smtClean="0"/>
              <a:t>Pennsylvania you would count the trees in a small area and multiply to find the number in a larger area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77167"/>
            <a:ext cx="307533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475045" cy="330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4891058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Wooly </a:t>
            </a:r>
            <a:r>
              <a:rPr lang="en-US" sz="3200" dirty="0" err="1" smtClean="0"/>
              <a:t>Adelgid</a:t>
            </a:r>
            <a:endParaRPr lang="en-US" sz="3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42532"/>
            <a:ext cx="1770922" cy="23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314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243" y="152400"/>
            <a:ext cx="7125113" cy="924475"/>
          </a:xfrm>
        </p:spPr>
        <p:txBody>
          <a:bodyPr/>
          <a:lstStyle/>
          <a:p>
            <a:r>
              <a:rPr lang="en-US" sz="4000" dirty="0" smtClean="0"/>
              <a:t>Studying Populations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0668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Mark – and – Recapture</a:t>
            </a:r>
            <a:r>
              <a:rPr lang="en-US" sz="2400" dirty="0" smtClean="0"/>
              <a:t> – estimate only, </a:t>
            </a:r>
          </a:p>
          <a:p>
            <a:r>
              <a:rPr lang="en-US" sz="2400" dirty="0" smtClean="0"/>
              <a:t>Organisms are captured and marked then rereleased only to be captured and counted at a later date  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38425"/>
            <a:ext cx="2449099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95800"/>
            <a:ext cx="2736706" cy="20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26068"/>
            <a:ext cx="4416325" cy="232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780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5933525"/>
            <a:ext cx="3581400" cy="924475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https://www.youtube.com/watch?v=1-HwPR_4mP4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69" y="4495800"/>
            <a:ext cx="3733906" cy="197259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</a:t>
            </a:r>
            <a:r>
              <a:rPr lang="en-US" dirty="0" smtClean="0">
                <a:hlinkClick r:id="rId3"/>
              </a:rPr>
              <a:t>://</a:t>
            </a:r>
            <a:r>
              <a:rPr lang="en-US" dirty="0">
                <a:hlinkClick r:id="rId3"/>
              </a:rPr>
              <a:t>www.youtube.com/watch?v=_5q8hzF9VVE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23850"/>
            <a:ext cx="3647152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Biogeography –</a:t>
            </a:r>
          </a:p>
          <a:p>
            <a:r>
              <a:rPr lang="en-US" sz="2000" dirty="0" smtClean="0"/>
              <a:t>the study of where </a:t>
            </a:r>
          </a:p>
          <a:p>
            <a:r>
              <a:rPr lang="en-US" sz="2000" dirty="0" smtClean="0"/>
              <a:t>organisms live</a:t>
            </a:r>
          </a:p>
          <a:p>
            <a:endParaRPr lang="en-US" sz="2000" dirty="0"/>
          </a:p>
          <a:p>
            <a:r>
              <a:rPr lang="en-US" sz="2800" dirty="0" smtClean="0"/>
              <a:t>Continental Drift – </a:t>
            </a:r>
          </a:p>
          <a:p>
            <a:r>
              <a:rPr lang="en-US" sz="2000" dirty="0" smtClean="0"/>
              <a:t>Motion of the earth’s </a:t>
            </a:r>
          </a:p>
          <a:p>
            <a:r>
              <a:rPr lang="en-US" sz="2000" dirty="0" smtClean="0"/>
              <a:t>Continents</a:t>
            </a:r>
          </a:p>
          <a:p>
            <a:endParaRPr lang="en-US" sz="2000" dirty="0"/>
          </a:p>
          <a:p>
            <a:r>
              <a:rPr lang="en-US" sz="2000" dirty="0" smtClean="0"/>
              <a:t>Has led to how species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re distributed on earth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52400"/>
            <a:ext cx="5238750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301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133600"/>
            <a:ext cx="8991600" cy="1676400"/>
          </a:xfrm>
        </p:spPr>
        <p:txBody>
          <a:bodyPr/>
          <a:lstStyle/>
          <a:p>
            <a:r>
              <a:rPr lang="en-US" sz="2800" dirty="0" smtClean="0"/>
              <a:t>Scientists need to know the population density which is the total number of organisms that live within an area. </a:t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The </a:t>
            </a:r>
            <a:r>
              <a:rPr lang="en-US" b="1" dirty="0" smtClean="0"/>
              <a:t>population density</a:t>
            </a:r>
            <a:r>
              <a:rPr lang="en-US" dirty="0" smtClean="0"/>
              <a:t> ( number of </a:t>
            </a:r>
            <a:br>
              <a:rPr lang="en-US" dirty="0" smtClean="0"/>
            </a:br>
            <a:r>
              <a:rPr lang="en-US" dirty="0" smtClean="0"/>
              <a:t>organisms in an area)  is determined</a:t>
            </a:r>
            <a:br>
              <a:rPr lang="en-US" dirty="0" smtClean="0"/>
            </a:br>
            <a:r>
              <a:rPr lang="en-US" dirty="0" smtClean="0"/>
              <a:t>by the </a:t>
            </a:r>
            <a:r>
              <a:rPr lang="en-US" b="1" dirty="0" smtClean="0"/>
              <a:t>carrying capacity </a:t>
            </a:r>
            <a:r>
              <a:rPr lang="en-US" dirty="0" smtClean="0"/>
              <a:t>(the total number of organisms that the habitat can support)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5667374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067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295400"/>
          </a:xfrm>
        </p:spPr>
        <p:txBody>
          <a:bodyPr/>
          <a:lstStyle/>
          <a:p>
            <a:r>
              <a:rPr lang="en-US" dirty="0" smtClean="0"/>
              <a:t>How do populations increase in size?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487269"/>
            <a:ext cx="8763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			Birth Rate – </a:t>
            </a:r>
            <a:r>
              <a:rPr lang="en-US" sz="2400" dirty="0" smtClean="0"/>
              <a:t>Number of 					births in a population 						with a certain time period</a:t>
            </a:r>
          </a:p>
          <a:p>
            <a:endParaRPr lang="en-US" sz="28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				Immigration – </a:t>
            </a:r>
            <a:r>
              <a:rPr lang="en-US" sz="2400" dirty="0" smtClean="0"/>
              <a:t>moving into 				a population from another area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7" y="1752600"/>
            <a:ext cx="326768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2" y="4338025"/>
            <a:ext cx="2743938" cy="213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1657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36" y="152400"/>
            <a:ext cx="8534400" cy="924475"/>
          </a:xfrm>
        </p:spPr>
        <p:txBody>
          <a:bodyPr/>
          <a:lstStyle/>
          <a:p>
            <a:r>
              <a:rPr lang="en-US" dirty="0" smtClean="0"/>
              <a:t>How do populations decrease in size?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535430"/>
            <a:ext cx="6934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Death rate </a:t>
            </a:r>
            <a:r>
              <a:rPr lang="en-US" dirty="0" smtClean="0"/>
              <a:t>– </a:t>
            </a:r>
            <a:r>
              <a:rPr lang="en-US" sz="2400" dirty="0" smtClean="0"/>
              <a:t>the number of deaths in a population in a certain time period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3200" dirty="0" smtClean="0"/>
              <a:t>Emigration </a:t>
            </a:r>
            <a:r>
              <a:rPr lang="en-US" dirty="0" smtClean="0"/>
              <a:t>– </a:t>
            </a:r>
            <a:r>
              <a:rPr lang="en-US" sz="2400" dirty="0" smtClean="0"/>
              <a:t>moving out </a:t>
            </a:r>
          </a:p>
          <a:p>
            <a:r>
              <a:rPr lang="en-US" sz="2400" dirty="0" smtClean="0"/>
              <a:t>of a population to another area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24" y="2362200"/>
            <a:ext cx="340415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34385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223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en-US" sz="2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34" charset="0"/>
              </a:rPr>
              <a:t>Limiting factors for populations are things in the environment that decreases a population. </a:t>
            </a:r>
          </a:p>
          <a:p>
            <a:pPr lvl="1"/>
            <a:endParaRPr lang="en-US" altLang="en-US" sz="2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34" charset="0"/>
            </a:endParaRPr>
          </a:p>
          <a:p>
            <a:pPr lvl="1"/>
            <a:r>
              <a:rPr lang="en-US" altLang="en-US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34" charset="0"/>
              </a:rPr>
              <a:t>		Food and Water</a:t>
            </a:r>
            <a:endParaRPr lang="en-US" altLang="en-US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64633"/>
            <a:ext cx="5334000" cy="396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96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125113" cy="924475"/>
          </a:xfrm>
        </p:spPr>
        <p:txBody>
          <a:bodyPr/>
          <a:lstStyle/>
          <a:p>
            <a:r>
              <a:rPr lang="en-US" b="1" dirty="0" smtClean="0"/>
              <a:t>Space and Weather are also limiting factors. </a:t>
            </a:r>
            <a:endParaRPr lang="en-US" b="1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27" y="1600200"/>
            <a:ext cx="3553691" cy="255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t1.gstatic.com/images?q=tbn:ANd9GcSGWSSaG3aNRwWfAjcTluqkpeDlkf5IimKm7uksLpdwREQkUEeY:ian.umces.edu/imagelibrary/albums/userpics/101505/normal_iil-ian-cw-004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5348143" cy="355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34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6927"/>
            <a:ext cx="8382000" cy="924475"/>
          </a:xfrm>
        </p:spPr>
        <p:txBody>
          <a:bodyPr/>
          <a:lstStyle/>
          <a:p>
            <a:r>
              <a:rPr lang="en-US" sz="2400" b="1" dirty="0" smtClean="0"/>
              <a:t>Adaptations are traits that organisms have to make them better suited for their environment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2" y="1635702"/>
            <a:ext cx="2742951" cy="190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7" y="1838325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28775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72" y="3787058"/>
            <a:ext cx="2338261" cy="199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719" y="1649557"/>
            <a:ext cx="1762375" cy="24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06" y="5125605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http://t2.gstatic.com/images?q=tbn:ANd9GcTi-w5gZrg1aw00JFMipwPHNuxuIJaBuoI3XmkKB3-vZnQ-HE13:taylorstemperateforest.weebly.com/uploads/1/4/0/8/14088593/7103238_ori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782705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765" y="4490308"/>
            <a:ext cx="1629025" cy="217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77" y="3430724"/>
            <a:ext cx="2657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9253818" cy="924475"/>
          </a:xfrm>
        </p:spPr>
        <p:txBody>
          <a:bodyPr/>
          <a:lstStyle/>
          <a:p>
            <a:r>
              <a:rPr lang="en-US" dirty="0" smtClean="0"/>
              <a:t>Energy roles of organisms in an Ecosystem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44782"/>
            <a:ext cx="6685429" cy="50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344727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Producers</a:t>
            </a:r>
          </a:p>
          <a:p>
            <a:endParaRPr lang="en-US" sz="2000" b="1" dirty="0"/>
          </a:p>
          <a:p>
            <a:r>
              <a:rPr lang="en-US" sz="2000" b="1" dirty="0" smtClean="0"/>
              <a:t>Consumers</a:t>
            </a:r>
          </a:p>
          <a:p>
            <a:endParaRPr lang="en-US" sz="2000" b="1" dirty="0"/>
          </a:p>
          <a:p>
            <a:r>
              <a:rPr lang="en-US" sz="2000" b="1" dirty="0" smtClean="0"/>
              <a:t>Decomposers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54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87" y="228600"/>
            <a:ext cx="7125113" cy="924475"/>
          </a:xfrm>
        </p:spPr>
        <p:txBody>
          <a:bodyPr/>
          <a:lstStyle/>
          <a:p>
            <a:r>
              <a:rPr lang="en-US" sz="4000" dirty="0" smtClean="0"/>
              <a:t>Food chains vs. Food webs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4597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033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125113" cy="924475"/>
          </a:xfrm>
        </p:spPr>
        <p:txBody>
          <a:bodyPr/>
          <a:lstStyle/>
          <a:p>
            <a:r>
              <a:rPr lang="en-US" smtClean="0"/>
              <a:t>Food Pyramid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5056362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887113" cy="924475"/>
          </a:xfrm>
        </p:spPr>
        <p:txBody>
          <a:bodyPr/>
          <a:lstStyle/>
          <a:p>
            <a:r>
              <a:rPr lang="en-US" dirty="0" smtClean="0"/>
              <a:t>Cycles in Nature - Water cycle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439"/>
            <a:ext cx="586477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1676400"/>
            <a:ext cx="25146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Precipitation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Surface Runoff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Evaporation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Condensation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6386" y="6392146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https://www.youtube.com/watch?v=al-do-HGuIk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6386" y="5779310"/>
            <a:ext cx="6135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www.youtube.com/watch?v=YPJYPo2qhOM</a:t>
            </a:r>
            <a:r>
              <a:rPr lang="en-US" dirty="0" smtClean="0"/>
              <a:t>    Bill Nye Water cycle video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19400" y="0"/>
            <a:ext cx="6172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https://www.youtube.com/watch?v=3SY1Evgjhn8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4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43" y="1447800"/>
            <a:ext cx="7125113" cy="924475"/>
          </a:xfrm>
        </p:spPr>
        <p:txBody>
          <a:bodyPr/>
          <a:lstStyle/>
          <a:p>
            <a:r>
              <a:rPr lang="en-US" b="1" u="sng" dirty="0" smtClean="0"/>
              <a:t>Primary Succession </a:t>
            </a:r>
            <a:r>
              <a:rPr lang="en-US" sz="2400" dirty="0" smtClean="0"/>
              <a:t>is a series of changes that occur in an area where no soil or organism can exist. </a:t>
            </a:r>
            <a:br>
              <a:rPr lang="en-US" sz="2400" dirty="0" smtClean="0"/>
            </a:br>
            <a:r>
              <a:rPr lang="en-US" sz="2400" dirty="0" smtClean="0"/>
              <a:t>Formed by a volcanic eruption or an undersea volcano. </a:t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The first species to occur are known as </a:t>
            </a:r>
            <a:r>
              <a:rPr lang="en-US" sz="2400" b="1" u="sng" dirty="0" smtClean="0"/>
              <a:t>pioneer species</a:t>
            </a:r>
            <a:r>
              <a:rPr lang="en-US" sz="2400" dirty="0" smtClean="0"/>
              <a:t>. Usually plant life.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584" y="3276600"/>
            <a:ext cx="4586286" cy="34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t0.gstatic.com/images?q=tbn:ANd9GcRiSotXkQgMWxfoUbKtotCvsVKLkN7wQC5U30X3wbyozxq2o8qJoQ:https://www.marietta.edu/~biol/biomes/images/succession/pacaya_3505_96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90" y="3844956"/>
            <a:ext cx="414649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36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r>
              <a:rPr lang="en-US" dirty="0" smtClean="0"/>
              <a:t>Carbon and Oxygen Cycles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41331"/>
            <a:ext cx="6579140" cy="461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1069708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https://www.youtube.com/watch?v=nzImo8kSXiU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30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125113" cy="924475"/>
          </a:xfrm>
        </p:spPr>
        <p:txBody>
          <a:bodyPr/>
          <a:lstStyle/>
          <a:p>
            <a:r>
              <a:rPr lang="en-US" dirty="0" smtClean="0"/>
              <a:t>Nitrogen Cycles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544803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23818" y="1219200"/>
            <a:ext cx="6496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https://www.youtube.com/watch?v=4NKGS4bj7cc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4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between organisms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1799648"/>
            <a:ext cx="3118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Predator/Prey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0859" y="4401005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https://www.youtube.com/watch?v=Odc7PEfit40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590800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https://www.youtube.com/watch?v=hecXupPpE9o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59" y="2618509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2571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9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457876"/>
          </a:xfrm>
        </p:spPr>
        <p:txBody>
          <a:bodyPr/>
          <a:lstStyle/>
          <a:p>
            <a:r>
              <a:rPr lang="en-US" dirty="0" smtClean="0"/>
              <a:t>Symbiotic Relationships</a:t>
            </a:r>
            <a:r>
              <a:rPr lang="en-US" dirty="0"/>
              <a:t> </a:t>
            </a:r>
            <a:r>
              <a:rPr lang="en-US" dirty="0" smtClean="0"/>
              <a:t>are between two species where at least one species benefits.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018" y="2069068"/>
            <a:ext cx="565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Mutualism = both species benefits</a:t>
            </a:r>
            <a:endParaRPr lang="en-US" sz="2400" dirty="0"/>
          </a:p>
        </p:txBody>
      </p:sp>
      <p:pic>
        <p:nvPicPr>
          <p:cNvPr id="17410" name="Picture 2" descr="http://t1.gstatic.com/images?q=tbn:ANd9GcSapaBQ25YBH41NOld83SroaTiVzLoMyNuinGjAeIREilrV-YRt:www.physicalgeography.net/fundamentals/images/bee_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212"/>
            <a:ext cx="2218518" cy="167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733800"/>
            <a:ext cx="6345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Commensalism = one species benefits the other is neither harm or helped</a:t>
            </a:r>
            <a:endParaRPr lang="en-US" sz="2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3200400"/>
            <a:ext cx="2223280" cy="166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018" y="5486400"/>
            <a:ext cx="5391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Parisitism</a:t>
            </a:r>
            <a:r>
              <a:rPr lang="en-US" sz="2400" dirty="0" smtClean="0"/>
              <a:t> = one species benefits </a:t>
            </a:r>
          </a:p>
          <a:p>
            <a:r>
              <a:rPr lang="en-US" sz="2400" dirty="0" smtClean="0"/>
              <a:t>and the other is harmed</a:t>
            </a:r>
            <a:endParaRPr lang="en-US" sz="24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30" y="5067943"/>
            <a:ext cx="2326295" cy="166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3182"/>
            <a:ext cx="8159008" cy="6684818"/>
          </a:xfrm>
        </p:spPr>
        <p:txBody>
          <a:bodyPr/>
          <a:lstStyle/>
          <a:p>
            <a:r>
              <a:rPr lang="en-US" dirty="0" smtClean="0"/>
              <a:t>Species Dispersal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Wind												Water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Animals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Humans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62200"/>
            <a:ext cx="2024495" cy="31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4070074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293" y="2852737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49" y="499889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068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556" y="27709"/>
            <a:ext cx="8279444" cy="924475"/>
          </a:xfrm>
        </p:spPr>
        <p:txBody>
          <a:bodyPr/>
          <a:lstStyle/>
          <a:p>
            <a:r>
              <a:rPr lang="en-US" sz="3600" dirty="0" smtClean="0"/>
              <a:t>How is species dispersal limited?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83555" y="1063539"/>
            <a:ext cx="8458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Physical Barriers</a:t>
            </a:r>
          </a:p>
          <a:p>
            <a:r>
              <a:rPr lang="en-US" sz="2800" dirty="0" smtClean="0"/>
              <a:t>						Competition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			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Climate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36" y="1994189"/>
            <a:ext cx="3381628" cy="224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09" y="1659731"/>
            <a:ext cx="325632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76" y="4236355"/>
            <a:ext cx="3346524" cy="225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14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15" y="609600"/>
            <a:ext cx="8458200" cy="924475"/>
          </a:xfrm>
        </p:spPr>
        <p:txBody>
          <a:bodyPr/>
          <a:lstStyle/>
          <a:p>
            <a:r>
              <a:rPr lang="en-US" dirty="0" smtClean="0"/>
              <a:t>How did continental drift affect climate?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Different biomes are as a result of different temperature and precipitation.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3" y="2209800"/>
            <a:ext cx="8021464" cy="449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182" y="4724400"/>
            <a:ext cx="21890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Tundra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Desert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Rain Forest</a:t>
            </a:r>
          </a:p>
          <a:p>
            <a:r>
              <a:rPr lang="en-US" dirty="0" smtClean="0">
                <a:solidFill>
                  <a:srgbClr val="92D050"/>
                </a:solidFill>
              </a:rPr>
              <a:t>Boreal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Forest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Grasslands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Deciduous Forest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125113" cy="924475"/>
          </a:xfrm>
        </p:spPr>
        <p:txBody>
          <a:bodyPr/>
          <a:lstStyle/>
          <a:p>
            <a:r>
              <a:rPr lang="en-US" sz="4000" dirty="0" smtClean="0"/>
              <a:t>Deciduous Forest Biome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5873495" cy="356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22247" y="1295400"/>
            <a:ext cx="6934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Deciduous means losing leaves</a:t>
            </a:r>
          </a:p>
          <a:p>
            <a:r>
              <a:rPr lang="en-US" sz="2400" dirty="0" smtClean="0"/>
              <a:t>30-60 inches of rain per year</a:t>
            </a:r>
          </a:p>
          <a:p>
            <a:r>
              <a:rPr lang="en-US" sz="2400" dirty="0" smtClean="0"/>
              <a:t>50° F average yearly temperature</a:t>
            </a:r>
          </a:p>
          <a:p>
            <a:r>
              <a:rPr lang="en-US" sz="2400" dirty="0" smtClean="0"/>
              <a:t>4 seasons, cold in winter, hot in summer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3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855"/>
            <a:ext cx="7125113" cy="924475"/>
          </a:xfrm>
        </p:spPr>
        <p:txBody>
          <a:bodyPr/>
          <a:lstStyle/>
          <a:p>
            <a:r>
              <a:rPr lang="en-US" dirty="0" smtClean="0"/>
              <a:t>Layers of the Deciduous Forest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963" y="914400"/>
            <a:ext cx="3627863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Emergent – tallest trees, exposed to strong sun and wind</a:t>
            </a:r>
          </a:p>
          <a:p>
            <a:endParaRPr lang="en-US" dirty="0"/>
          </a:p>
          <a:p>
            <a:r>
              <a:rPr lang="en-US" sz="2000" dirty="0" smtClean="0"/>
              <a:t>Canopy – roof of the forest, home to birds, small mammals, and insects</a:t>
            </a:r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Understory – shrubs, shade tolerant trees, provides shelter for larger mammals, insects, </a:t>
            </a:r>
            <a:r>
              <a:rPr lang="en-US" sz="2000" dirty="0"/>
              <a:t>this is the future forest </a:t>
            </a:r>
            <a:endParaRPr lang="en-US" sz="2000" dirty="0" smtClean="0"/>
          </a:p>
          <a:p>
            <a:endParaRPr lang="en-US" dirty="0"/>
          </a:p>
          <a:p>
            <a:r>
              <a:rPr lang="en-US" sz="2000" dirty="0" smtClean="0"/>
              <a:t>Forest Floor – seeds, dead trees, and leaves, fungi, small mammals, insects, amphibians and reptiles,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18" y="1072666"/>
            <a:ext cx="5273682" cy="517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126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Secondary succession </a:t>
            </a:r>
            <a:r>
              <a:rPr lang="en-US" sz="2400" dirty="0" smtClean="0"/>
              <a:t>are changes that occur to an area where the </a:t>
            </a:r>
            <a:r>
              <a:rPr lang="en-US" sz="2400" dirty="0" err="1" smtClean="0"/>
              <a:t>ecosysltem</a:t>
            </a:r>
            <a:r>
              <a:rPr lang="en-US" sz="2400" dirty="0" smtClean="0"/>
              <a:t> has been disturbed but where soil and organisms exist. Ex. Forest fire or clear cutting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57425"/>
            <a:ext cx="520860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t3.gstatic.com/images?q=tbn:ANd9GcTmFtvIT4RRj0a_vm1SoiZj6ARg5kFjPQWDv1wXEc47jCt6s7Z3:blogs.smithsonianmag.com/smartnews/files/2013/05/05_22_2013_forest-fir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978111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4526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710</TotalTime>
  <Words>716</Words>
  <Application>Microsoft Office PowerPoint</Application>
  <PresentationFormat>On-screen Show (4:3)</PresentationFormat>
  <Paragraphs>162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Spring</vt:lpstr>
      <vt:lpstr>Ecology   The study of how organisms interact with their environment. </vt:lpstr>
      <vt:lpstr>https://www.youtube.com/watch?v=1-HwPR_4mP4</vt:lpstr>
      <vt:lpstr>Primary Succession is a series of changes that occur in an area where no soil or organism can exist.  Formed by a volcanic eruption or an undersea volcano.   The first species to occur are known as pioneer species. Usually plant life.  </vt:lpstr>
      <vt:lpstr>Species Dispersal    Wind            Water   Animals     Humans  </vt:lpstr>
      <vt:lpstr>How is species dispersal limited? </vt:lpstr>
      <vt:lpstr>How did continental drift affect climate?   Different biomes are as a result of different temperature and precipitation.</vt:lpstr>
      <vt:lpstr>Deciduous Forest Biome</vt:lpstr>
      <vt:lpstr>Layers of the Deciduous Forest</vt:lpstr>
      <vt:lpstr>Secondary succession are changes that occur to an area where the ecosysltem has been disturbed but where soil and organisms exist. Ex. Forest fire or clear cutting</vt:lpstr>
      <vt:lpstr>Pennsylvania Forests</vt:lpstr>
      <vt:lpstr>Pennsylvania Habitats are places that provides living things with food , water, shelter and space. </vt:lpstr>
      <vt:lpstr>PowerPoint Presentation</vt:lpstr>
      <vt:lpstr>What needs are met by an organism’s habitat?</vt:lpstr>
      <vt:lpstr> </vt:lpstr>
      <vt:lpstr>Organism – one individual  </vt:lpstr>
      <vt:lpstr>Ecosystem – all the living and nonliving things that interact in the deciduous forest.</vt:lpstr>
      <vt:lpstr>Studying Populations</vt:lpstr>
      <vt:lpstr>Studying Populations </vt:lpstr>
      <vt:lpstr>Studying Populations</vt:lpstr>
      <vt:lpstr>Scientists need to know the population density which is the total number of organisms that live within an area.             The population density ( number of  organisms in an area)  is determined by the carrying capacity (the total number of organisms that the habitat can support)   </vt:lpstr>
      <vt:lpstr>How do populations increase in size?</vt:lpstr>
      <vt:lpstr>How do populations decrease in size?</vt:lpstr>
      <vt:lpstr>PowerPoint Presentation</vt:lpstr>
      <vt:lpstr>Space and Weather are also limiting factors. </vt:lpstr>
      <vt:lpstr>Adaptations are traits that organisms have to make them better suited for their environment.</vt:lpstr>
      <vt:lpstr>Energy roles of organisms in an Ecosystem</vt:lpstr>
      <vt:lpstr>Food chains vs. Food webs</vt:lpstr>
      <vt:lpstr>Food Pyramid</vt:lpstr>
      <vt:lpstr>Cycles in Nature - Water cycle</vt:lpstr>
      <vt:lpstr>Carbon and Oxygen Cycles</vt:lpstr>
      <vt:lpstr>Nitrogen Cycles</vt:lpstr>
      <vt:lpstr>Relationships between organisms</vt:lpstr>
      <vt:lpstr>Symbiotic Relationships are between two species where at least one species benefits. </vt:lpstr>
    </vt:vector>
  </TitlesOfParts>
  <Company>Methacton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  The study of how organisms interact with their environment.</dc:title>
  <dc:creator>Loughnane, Valarie</dc:creator>
  <cp:lastModifiedBy>Loughnane, Valarie</cp:lastModifiedBy>
  <cp:revision>45</cp:revision>
  <dcterms:created xsi:type="dcterms:W3CDTF">2014-03-27T13:08:51Z</dcterms:created>
  <dcterms:modified xsi:type="dcterms:W3CDTF">2014-04-15T19:30:13Z</dcterms:modified>
</cp:coreProperties>
</file>